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95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Visual background: AI-generated by OpenAI image tool.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AI-generated by OpenAI image tool.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AI-generated by OpenAI image tool.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AI-generated by OpenAI image tool.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AI-generated by OpenAI image tool.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Background image: AI-generated by OpenAI image tool.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photo_of_a_classroom_style_bulletin_board_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rot="-120000">
            <a:off x="731520" y="5193792"/>
            <a:ext cx="5029200" cy="868680"/>
          </a:xfrm>
          <a:prstGeom prst="roundRect">
            <a:avLst>
              <a:gd name="adj" fmla="val 5263"/>
            </a:avLst>
          </a:prstGeom>
          <a:solidFill>
            <a:srgbClr val="FFF8EE">
              <a:alpha val="92000"/>
            </a:srgbClr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960120" y="5440680"/>
            <a:ext cx="4526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1E1E1E"/>
                </a:solidFill>
              </a:rPr>
              <a:t>Bulletin Board Presentation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960120" y="5705856"/>
            <a:ext cx="4572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33"/>
                </a:solidFill>
              </a:rPr>
              <a:t>A simple classroom-style guide to reading candlesticks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827532" y="5280660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877824" y="5358384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5545836" y="5280660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5596128" y="5358384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ly_lit_classroom_bulletin_board_style_ed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6032" y="310896"/>
            <a:ext cx="11686032" cy="6236208"/>
          </a:xfrm>
          <a:prstGeom prst="rect">
            <a:avLst/>
          </a:prstGeom>
          <a:solidFill>
            <a:srgbClr val="222222">
              <a:alpha val="85000"/>
            </a:srgbClr>
          </a:solidFill>
          <a:ln w="12700">
            <a:solidFill>
              <a:srgbClr val="AF80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94360" y="347472"/>
            <a:ext cx="7680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Anatomy of a Candlestick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603504" y="768096"/>
            <a:ext cx="7315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3EACF"/>
                </a:solidFill>
              </a:rPr>
              <a:t>Read one candle before reading a whole pattern.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603504" y="941832"/>
            <a:ext cx="4151376" cy="0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85800" y="1234440"/>
            <a:ext cx="2606040" cy="4983480"/>
          </a:xfrm>
          <a:prstGeom prst="roundRect">
            <a:avLst>
              <a:gd name="adj" fmla="val 2456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85800" y="1234440"/>
            <a:ext cx="2606040" cy="493776"/>
          </a:xfrm>
          <a:prstGeom prst="rect">
            <a:avLst/>
          </a:prstGeom>
          <a:solidFill>
            <a:srgbClr val="4AA3FF"/>
          </a:solidFill>
          <a:ln w="12700">
            <a:solidFill>
              <a:srgbClr val="4AA3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8952" y="1362456"/>
            <a:ext cx="24597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WHAT EACH CANDLE SHOWS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32104" y="1837944"/>
            <a:ext cx="2313432" cy="4251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A candlestick summarizes price action for one time period: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Open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High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Low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Close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The body shows the distance between open and close.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The wicks show price extremes.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Green often means buyers won the period.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Red often means sellers won the period.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26948" y="120243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777240" y="128016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3150108" y="120243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3200400" y="128016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3794760" y="1325880"/>
            <a:ext cx="4480560" cy="4526280"/>
          </a:xfrm>
          <a:prstGeom prst="roundRect">
            <a:avLst>
              <a:gd name="adj" fmla="val 1429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3863340" y="133959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3913632" y="141732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8106156" y="133959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8156448" y="141732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6016752" y="1965960"/>
            <a:ext cx="0" cy="315468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5673852" y="2606040"/>
            <a:ext cx="685800" cy="1920240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5509260" y="5166360"/>
            <a:ext cx="1014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</a:rPr>
              <a:t>Bullish candle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4663440" y="182880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22222"/>
                </a:solidFill>
              </a:rPr>
              <a:t>High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166360" y="1920240"/>
            <a:ext cx="704088" cy="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6537960" y="2240280"/>
            <a:ext cx="960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22222"/>
                </a:solidFill>
              </a:rPr>
              <a:t>Upper wick</a:t>
            </a:r>
            <a:endParaRPr lang="en-US" sz="1300" dirty="0"/>
          </a:p>
        </p:txBody>
      </p:sp>
      <p:sp>
        <p:nvSpPr>
          <p:cNvPr id="26" name="Shape 23"/>
          <p:cNvSpPr/>
          <p:nvPr/>
        </p:nvSpPr>
        <p:spPr>
          <a:xfrm flipH="1">
            <a:off x="6309360" y="2340864"/>
            <a:ext cx="164592" cy="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6812280" y="3337560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22222"/>
                </a:solidFill>
              </a:rPr>
              <a:t>Body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 flipH="1">
            <a:off x="6373368" y="3429000"/>
            <a:ext cx="320040" cy="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6537960" y="2697480"/>
            <a:ext cx="548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22222"/>
                </a:solidFill>
              </a:rPr>
              <a:t>Close</a:t>
            </a:r>
            <a:endParaRPr lang="en-US" sz="1400" dirty="0"/>
          </a:p>
        </p:txBody>
      </p:sp>
      <p:sp>
        <p:nvSpPr>
          <p:cNvPr id="30" name="Shape 27"/>
          <p:cNvSpPr/>
          <p:nvPr/>
        </p:nvSpPr>
        <p:spPr>
          <a:xfrm flipH="1">
            <a:off x="6355080" y="2788920"/>
            <a:ext cx="118872" cy="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4663440" y="437083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22222"/>
                </a:solidFill>
              </a:rPr>
              <a:t>Open</a:t>
            </a:r>
            <a:endParaRPr lang="en-US" sz="1400" dirty="0"/>
          </a:p>
        </p:txBody>
      </p:sp>
      <p:sp>
        <p:nvSpPr>
          <p:cNvPr id="32" name="Shape 29"/>
          <p:cNvSpPr/>
          <p:nvPr/>
        </p:nvSpPr>
        <p:spPr>
          <a:xfrm>
            <a:off x="5166360" y="4462272"/>
            <a:ext cx="484632" cy="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4736592" y="4983480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22222"/>
                </a:solidFill>
              </a:rPr>
              <a:t>Low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138928" y="5065776"/>
            <a:ext cx="731520" cy="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2"/>
          <p:cNvSpPr/>
          <p:nvPr/>
        </p:nvSpPr>
        <p:spPr>
          <a:xfrm>
            <a:off x="8595360" y="1417320"/>
            <a:ext cx="2743200" cy="4160520"/>
          </a:xfrm>
          <a:prstGeom prst="roundRect">
            <a:avLst>
              <a:gd name="adj" fmla="val 2333"/>
            </a:avLst>
          </a:prstGeom>
          <a:solidFill>
            <a:srgbClr val="FBF6EA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3"/>
          <p:cNvSpPr/>
          <p:nvPr/>
        </p:nvSpPr>
        <p:spPr>
          <a:xfrm>
            <a:off x="8595360" y="1417320"/>
            <a:ext cx="2743200" cy="493776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4"/>
          <p:cNvSpPr/>
          <p:nvPr/>
        </p:nvSpPr>
        <p:spPr>
          <a:xfrm>
            <a:off x="8668512" y="1545336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READ IT FAST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8741664" y="2020824"/>
            <a:ext cx="2450592" cy="3429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Long body = strong conviction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Small body = hesitation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Long upper wick = buyers pushed up but could not hold highs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Long lower wick = sellers pushed down but price recovered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A doji has almost no body: open and close are very close.</a:t>
            </a:r>
            <a:endParaRPr lang="en-US" sz="1500" dirty="0"/>
          </a:p>
        </p:txBody>
      </p:sp>
      <p:sp>
        <p:nvSpPr>
          <p:cNvPr id="39" name="Shape 36"/>
          <p:cNvSpPr/>
          <p:nvPr/>
        </p:nvSpPr>
        <p:spPr>
          <a:xfrm>
            <a:off x="8636508" y="138531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7"/>
          <p:cNvSpPr/>
          <p:nvPr/>
        </p:nvSpPr>
        <p:spPr>
          <a:xfrm>
            <a:off x="8686800" y="146304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8"/>
          <p:cNvSpPr/>
          <p:nvPr/>
        </p:nvSpPr>
        <p:spPr>
          <a:xfrm>
            <a:off x="11196828" y="138531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39"/>
          <p:cNvSpPr/>
          <p:nvPr/>
        </p:nvSpPr>
        <p:spPr>
          <a:xfrm>
            <a:off x="11247120" y="146304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ly_lit_classroom_bulletin_board_style_ed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6032" y="310896"/>
            <a:ext cx="11686032" cy="6236208"/>
          </a:xfrm>
          <a:prstGeom prst="rect">
            <a:avLst/>
          </a:prstGeom>
          <a:solidFill>
            <a:srgbClr val="222222">
              <a:alpha val="85000"/>
            </a:srgbClr>
          </a:solidFill>
          <a:ln w="12700">
            <a:solidFill>
              <a:srgbClr val="AF80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94360" y="347472"/>
            <a:ext cx="7680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Read the Story Behind the Candle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603504" y="768096"/>
            <a:ext cx="7315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3EACF"/>
                </a:solidFill>
              </a:rPr>
              <a:t>Candles are more useful in context than in isolation.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603504" y="941832"/>
            <a:ext cx="4151376" cy="0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31520" y="1280160"/>
            <a:ext cx="2560320" cy="1874520"/>
          </a:xfrm>
          <a:prstGeom prst="roundRect">
            <a:avLst>
              <a:gd name="adj" fmla="val 3415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31520" y="1280160"/>
            <a:ext cx="2560320" cy="493776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804672" y="1408176"/>
            <a:ext cx="24140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BODY SIZE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77824" y="1883664"/>
            <a:ext cx="2267712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Large bodies suggest strong pressure. Small bodies suggest balance or indecision. Compare size to recent candles, not to your memory of another chart.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72668" y="124815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822960" y="132588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3150108" y="124815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3200400" y="132588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868680" y="3657600"/>
            <a:ext cx="2331720" cy="1645920"/>
          </a:xfrm>
          <a:prstGeom prst="roundRect">
            <a:avLst>
              <a:gd name="adj" fmla="val 3889"/>
            </a:avLst>
          </a:prstGeom>
          <a:solidFill>
            <a:srgbClr val="FBF8FF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68680" y="3657600"/>
            <a:ext cx="2331720" cy="493776"/>
          </a:xfrm>
          <a:prstGeom prst="rect">
            <a:avLst/>
          </a:prstGeom>
          <a:solidFill>
            <a:srgbClr val="B08CFF"/>
          </a:solidFill>
          <a:ln w="12700">
            <a:solidFill>
              <a:srgbClr val="B08C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41832" y="3785616"/>
            <a:ext cx="21854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WICK CLUES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1014984" y="4261104"/>
            <a:ext cx="2039112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Upper wick = rejection of higher prices.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Lower wick = rejection of lower prices.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Long wicks often hint at struggle.</a:t>
            </a:r>
            <a:endParaRPr lang="en-US" sz="1500" dirty="0"/>
          </a:p>
        </p:txBody>
      </p:sp>
      <p:sp>
        <p:nvSpPr>
          <p:cNvPr id="19" name="Shape 16"/>
          <p:cNvSpPr/>
          <p:nvPr/>
        </p:nvSpPr>
        <p:spPr>
          <a:xfrm>
            <a:off x="909828" y="362559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960120" y="370332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3058668" y="362559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3108960" y="370332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3657600" y="1325880"/>
            <a:ext cx="4663440" cy="4389120"/>
          </a:xfrm>
          <a:prstGeom prst="roundRect">
            <a:avLst>
              <a:gd name="adj" fmla="val 1458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3726180" y="133959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3776472" y="141732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8151876" y="133959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8202168" y="141732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4069080" y="1600200"/>
            <a:ext cx="3840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22222"/>
                </a:solidFill>
              </a:rPr>
              <a:t>A sequence tells the market story</a:t>
            </a:r>
            <a:endParaRPr lang="en-US" sz="1800" dirty="0"/>
          </a:p>
        </p:txBody>
      </p:sp>
      <p:sp>
        <p:nvSpPr>
          <p:cNvPr id="29" name="Shape 26"/>
          <p:cNvSpPr/>
          <p:nvPr/>
        </p:nvSpPr>
        <p:spPr>
          <a:xfrm>
            <a:off x="4526280" y="2606040"/>
            <a:ext cx="0" cy="1828800"/>
          </a:xfrm>
          <a:prstGeom prst="line">
            <a:avLst/>
          </a:prstGeom>
          <a:noFill/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7"/>
          <p:cNvSpPr/>
          <p:nvPr/>
        </p:nvSpPr>
        <p:spPr>
          <a:xfrm>
            <a:off x="4379976" y="3337560"/>
            <a:ext cx="292608" cy="685800"/>
          </a:xfrm>
          <a:prstGeom prst="rect">
            <a:avLst/>
          </a:prstGeom>
          <a:solidFill>
            <a:srgbClr val="F45B69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5166360" y="2331720"/>
            <a:ext cx="0" cy="2148840"/>
          </a:xfrm>
          <a:prstGeom prst="line">
            <a:avLst/>
          </a:prstGeom>
          <a:noFill/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5020056" y="2926080"/>
            <a:ext cx="292608" cy="1143000"/>
          </a:xfrm>
          <a:prstGeom prst="rect">
            <a:avLst/>
          </a:prstGeom>
          <a:solidFill>
            <a:srgbClr val="F45B69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0"/>
          <p:cNvSpPr/>
          <p:nvPr/>
        </p:nvSpPr>
        <p:spPr>
          <a:xfrm>
            <a:off x="5806440" y="2834640"/>
            <a:ext cx="0" cy="1463040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1"/>
          <p:cNvSpPr/>
          <p:nvPr/>
        </p:nvSpPr>
        <p:spPr>
          <a:xfrm>
            <a:off x="5678424" y="3429000"/>
            <a:ext cx="256032" cy="210312"/>
          </a:xfrm>
          <a:prstGeom prst="rect">
            <a:avLst/>
          </a:prstGeom>
          <a:solidFill>
            <a:srgbClr val="F4C542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2"/>
          <p:cNvSpPr/>
          <p:nvPr/>
        </p:nvSpPr>
        <p:spPr>
          <a:xfrm>
            <a:off x="6446520" y="2514600"/>
            <a:ext cx="0" cy="182880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3"/>
          <p:cNvSpPr/>
          <p:nvPr/>
        </p:nvSpPr>
        <p:spPr>
          <a:xfrm>
            <a:off x="6300216" y="3063240"/>
            <a:ext cx="292608" cy="704088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4"/>
          <p:cNvSpPr/>
          <p:nvPr/>
        </p:nvSpPr>
        <p:spPr>
          <a:xfrm>
            <a:off x="7086600" y="2286000"/>
            <a:ext cx="0" cy="219456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5"/>
          <p:cNvSpPr/>
          <p:nvPr/>
        </p:nvSpPr>
        <p:spPr>
          <a:xfrm>
            <a:off x="6940296" y="2761488"/>
            <a:ext cx="292608" cy="1170432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6"/>
          <p:cNvSpPr/>
          <p:nvPr/>
        </p:nvSpPr>
        <p:spPr>
          <a:xfrm>
            <a:off x="7726680" y="2560320"/>
            <a:ext cx="0" cy="160020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7"/>
          <p:cNvSpPr/>
          <p:nvPr/>
        </p:nvSpPr>
        <p:spPr>
          <a:xfrm>
            <a:off x="7580376" y="3063240"/>
            <a:ext cx="292608" cy="548640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8"/>
          <p:cNvSpPr/>
          <p:nvPr/>
        </p:nvSpPr>
        <p:spPr>
          <a:xfrm>
            <a:off x="4160520" y="4892040"/>
            <a:ext cx="3657600" cy="0"/>
          </a:xfrm>
          <a:prstGeom prst="line">
            <a:avLst/>
          </a:prstGeom>
          <a:noFill/>
          <a:ln w="12700">
            <a:solidFill>
              <a:srgbClr val="A0A0A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9"/>
          <p:cNvSpPr/>
          <p:nvPr/>
        </p:nvSpPr>
        <p:spPr>
          <a:xfrm>
            <a:off x="4069080" y="5010912"/>
            <a:ext cx="3840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55555"/>
                </a:solidFill>
              </a:rPr>
              <a:t>Selling pressure → indecision → buying pressure</a:t>
            </a:r>
            <a:endParaRPr lang="en-US" sz="1100" dirty="0"/>
          </a:p>
        </p:txBody>
      </p:sp>
      <p:sp>
        <p:nvSpPr>
          <p:cNvPr id="43" name="Shape 40"/>
          <p:cNvSpPr/>
          <p:nvPr/>
        </p:nvSpPr>
        <p:spPr>
          <a:xfrm>
            <a:off x="8641080" y="1325880"/>
            <a:ext cx="2606040" cy="4434840"/>
          </a:xfrm>
          <a:prstGeom prst="roundRect">
            <a:avLst>
              <a:gd name="adj" fmla="val 2456"/>
            </a:avLst>
          </a:prstGeom>
          <a:solidFill>
            <a:srgbClr val="F4FFF7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1"/>
          <p:cNvSpPr/>
          <p:nvPr/>
        </p:nvSpPr>
        <p:spPr>
          <a:xfrm>
            <a:off x="8641080" y="1325880"/>
            <a:ext cx="2606040" cy="493776"/>
          </a:xfrm>
          <a:prstGeom prst="rect">
            <a:avLst/>
          </a:prstGeom>
          <a:solidFill>
            <a:srgbClr val="2FBF71"/>
          </a:solidFill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42"/>
          <p:cNvSpPr/>
          <p:nvPr/>
        </p:nvSpPr>
        <p:spPr>
          <a:xfrm>
            <a:off x="8714232" y="1453896"/>
            <a:ext cx="24597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ASK THESE 4 QUESTIONS</a:t>
            </a:r>
            <a:endParaRPr lang="en-US" sz="1500" dirty="0"/>
          </a:p>
        </p:txBody>
      </p:sp>
      <p:sp>
        <p:nvSpPr>
          <p:cNvPr id="46" name="Text 43"/>
          <p:cNvSpPr/>
          <p:nvPr/>
        </p:nvSpPr>
        <p:spPr>
          <a:xfrm>
            <a:off x="8787384" y="1929384"/>
            <a:ext cx="2313432" cy="3703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1. What is the trend?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2. Who had control during this candle?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3. Did price reject a level?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4. Is the next candle confirming the idea?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Always combine candle reading with trend, support/resistance, and risk management.</a:t>
            </a:r>
            <a:endParaRPr lang="en-US" sz="1500" dirty="0"/>
          </a:p>
        </p:txBody>
      </p:sp>
      <p:sp>
        <p:nvSpPr>
          <p:cNvPr id="47" name="Shape 44"/>
          <p:cNvSpPr/>
          <p:nvPr/>
        </p:nvSpPr>
        <p:spPr>
          <a:xfrm>
            <a:off x="8682228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5"/>
          <p:cNvSpPr/>
          <p:nvPr/>
        </p:nvSpPr>
        <p:spPr>
          <a:xfrm>
            <a:off x="873252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hape 46"/>
          <p:cNvSpPr/>
          <p:nvPr/>
        </p:nvSpPr>
        <p:spPr>
          <a:xfrm>
            <a:off x="1110538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7"/>
          <p:cNvSpPr/>
          <p:nvPr/>
        </p:nvSpPr>
        <p:spPr>
          <a:xfrm>
            <a:off x="1115568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ly_lit_classroom_bulletin_board_style_ed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6032" y="310896"/>
            <a:ext cx="11686032" cy="6236208"/>
          </a:xfrm>
          <a:prstGeom prst="rect">
            <a:avLst/>
          </a:prstGeom>
          <a:solidFill>
            <a:srgbClr val="222222">
              <a:alpha val="85000"/>
            </a:srgbClr>
          </a:solidFill>
          <a:ln w="12700">
            <a:solidFill>
              <a:srgbClr val="AF80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94360" y="347472"/>
            <a:ext cx="7680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3. Key Single-Candle Signals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603504" y="768096"/>
            <a:ext cx="7315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3EACF"/>
                </a:solidFill>
              </a:rPr>
              <a:t>These are clues, not guarantees. Context matters.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603504" y="941832"/>
            <a:ext cx="4151376" cy="0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85800" y="1325880"/>
            <a:ext cx="1965960" cy="4572000"/>
          </a:xfrm>
          <a:prstGeom prst="roundRect">
            <a:avLst>
              <a:gd name="adj" fmla="val 3256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85800" y="1325880"/>
            <a:ext cx="1965960" cy="493776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8952" y="1453896"/>
            <a:ext cx="1819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DOJI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32104" y="1929384"/>
            <a:ext cx="1673352" cy="3840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Tiny body. Market paused. Can hint at indecision or a turning point after a strong move.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26948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77724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251002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256032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3035808" y="1325880"/>
            <a:ext cx="1965960" cy="4572000"/>
          </a:xfrm>
          <a:prstGeom prst="roundRect">
            <a:avLst>
              <a:gd name="adj" fmla="val 3256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3035808" y="1325880"/>
            <a:ext cx="1965960" cy="493776"/>
          </a:xfrm>
          <a:prstGeom prst="rect">
            <a:avLst/>
          </a:prstGeom>
          <a:solidFill>
            <a:srgbClr val="2FBF71"/>
          </a:solidFill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108960" y="1453896"/>
            <a:ext cx="1819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HAMMER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3182112" y="1929384"/>
            <a:ext cx="1673352" cy="3840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Small body near the top with a long lower wick. Often bullish after a decline.</a:t>
            </a:r>
            <a:endParaRPr lang="en-US" sz="1500" dirty="0"/>
          </a:p>
        </p:txBody>
      </p:sp>
      <p:sp>
        <p:nvSpPr>
          <p:cNvPr id="19" name="Shape 16"/>
          <p:cNvSpPr/>
          <p:nvPr/>
        </p:nvSpPr>
        <p:spPr>
          <a:xfrm>
            <a:off x="3076956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3127248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4860036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4910328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5385816" y="1325880"/>
            <a:ext cx="1965960" cy="4572000"/>
          </a:xfrm>
          <a:prstGeom prst="roundRect">
            <a:avLst>
              <a:gd name="adj" fmla="val 3256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5385816" y="1325880"/>
            <a:ext cx="1965960" cy="493776"/>
          </a:xfrm>
          <a:prstGeom prst="rect">
            <a:avLst/>
          </a:prstGeom>
          <a:solidFill>
            <a:srgbClr val="F45B69"/>
          </a:solidFill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5458968" y="1453896"/>
            <a:ext cx="1819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SHOOTING STAR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5532120" y="1929384"/>
            <a:ext cx="1673352" cy="3840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Small body near the bottom with a long upper wick. Often bearish after a rise.</a:t>
            </a:r>
            <a:endParaRPr lang="en-US" sz="1500" dirty="0"/>
          </a:p>
        </p:txBody>
      </p:sp>
      <p:sp>
        <p:nvSpPr>
          <p:cNvPr id="27" name="Shape 24"/>
          <p:cNvSpPr/>
          <p:nvPr/>
        </p:nvSpPr>
        <p:spPr>
          <a:xfrm>
            <a:off x="5426964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5"/>
          <p:cNvSpPr/>
          <p:nvPr/>
        </p:nvSpPr>
        <p:spPr>
          <a:xfrm>
            <a:off x="5477256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7210044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7"/>
          <p:cNvSpPr/>
          <p:nvPr/>
        </p:nvSpPr>
        <p:spPr>
          <a:xfrm>
            <a:off x="7260336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7735824" y="1325880"/>
            <a:ext cx="1965960" cy="4572000"/>
          </a:xfrm>
          <a:prstGeom prst="roundRect">
            <a:avLst>
              <a:gd name="adj" fmla="val 3256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7735824" y="1325880"/>
            <a:ext cx="1965960" cy="493776"/>
          </a:xfrm>
          <a:prstGeom prst="rect">
            <a:avLst/>
          </a:prstGeom>
          <a:solidFill>
            <a:srgbClr val="4AA3FF"/>
          </a:solidFill>
          <a:ln w="12700">
            <a:solidFill>
              <a:srgbClr val="4AA3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7808976" y="1453896"/>
            <a:ext cx="1819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MARUBOZU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7882128" y="1929384"/>
            <a:ext cx="1673352" cy="3840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Long body with little or no wick. Strong one-sided conviction.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7776972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3"/>
          <p:cNvSpPr/>
          <p:nvPr/>
        </p:nvSpPr>
        <p:spPr>
          <a:xfrm>
            <a:off x="7827264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4"/>
          <p:cNvSpPr/>
          <p:nvPr/>
        </p:nvSpPr>
        <p:spPr>
          <a:xfrm>
            <a:off x="9560052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5"/>
          <p:cNvSpPr/>
          <p:nvPr/>
        </p:nvSpPr>
        <p:spPr>
          <a:xfrm>
            <a:off x="9610344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6"/>
          <p:cNvSpPr/>
          <p:nvPr/>
        </p:nvSpPr>
        <p:spPr>
          <a:xfrm>
            <a:off x="1673352" y="2240280"/>
            <a:ext cx="0" cy="100584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7"/>
          <p:cNvSpPr/>
          <p:nvPr/>
        </p:nvSpPr>
        <p:spPr>
          <a:xfrm>
            <a:off x="1444752" y="2743200"/>
            <a:ext cx="457200" cy="0"/>
          </a:xfrm>
          <a:prstGeom prst="line">
            <a:avLst/>
          </a:prstGeom>
          <a:noFill/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8"/>
          <p:cNvSpPr/>
          <p:nvPr/>
        </p:nvSpPr>
        <p:spPr>
          <a:xfrm>
            <a:off x="4023360" y="2331720"/>
            <a:ext cx="0" cy="137160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39"/>
          <p:cNvSpPr/>
          <p:nvPr/>
        </p:nvSpPr>
        <p:spPr>
          <a:xfrm>
            <a:off x="3877056" y="2606040"/>
            <a:ext cx="292608" cy="484632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0"/>
          <p:cNvSpPr/>
          <p:nvPr/>
        </p:nvSpPr>
        <p:spPr>
          <a:xfrm>
            <a:off x="6373368" y="2011680"/>
            <a:ext cx="0" cy="1645920"/>
          </a:xfrm>
          <a:prstGeom prst="line">
            <a:avLst/>
          </a:prstGeom>
          <a:noFill/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1"/>
          <p:cNvSpPr/>
          <p:nvPr/>
        </p:nvSpPr>
        <p:spPr>
          <a:xfrm>
            <a:off x="6227064" y="2743200"/>
            <a:ext cx="292608" cy="502920"/>
          </a:xfrm>
          <a:prstGeom prst="rect">
            <a:avLst/>
          </a:prstGeom>
          <a:solidFill>
            <a:srgbClr val="F45B69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2"/>
          <p:cNvSpPr/>
          <p:nvPr/>
        </p:nvSpPr>
        <p:spPr>
          <a:xfrm>
            <a:off x="8732520" y="2240280"/>
            <a:ext cx="384048" cy="1325880"/>
          </a:xfrm>
          <a:prstGeom prst="rect">
            <a:avLst/>
          </a:prstGeom>
          <a:solidFill>
            <a:srgbClr val="4AA3FF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3"/>
          <p:cNvSpPr/>
          <p:nvPr/>
        </p:nvSpPr>
        <p:spPr>
          <a:xfrm>
            <a:off x="9802368" y="1737360"/>
            <a:ext cx="1600200" cy="3749040"/>
          </a:xfrm>
          <a:prstGeom prst="roundRect">
            <a:avLst>
              <a:gd name="adj" fmla="val 4000"/>
            </a:avLst>
          </a:prstGeom>
          <a:solidFill>
            <a:srgbClr val="FFF4E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4"/>
          <p:cNvSpPr/>
          <p:nvPr/>
        </p:nvSpPr>
        <p:spPr>
          <a:xfrm>
            <a:off x="9802368" y="1737360"/>
            <a:ext cx="1600200" cy="493776"/>
          </a:xfrm>
          <a:prstGeom prst="rect">
            <a:avLst/>
          </a:prstGeom>
          <a:solidFill>
            <a:srgbClr val="F29E4C"/>
          </a:solidFill>
          <a:ln w="12700">
            <a:solidFill>
              <a:srgbClr val="F29E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9875520" y="1865376"/>
            <a:ext cx="1453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RULE</a:t>
            </a:r>
            <a:endParaRPr lang="en-US" sz="1500" dirty="0"/>
          </a:p>
        </p:txBody>
      </p:sp>
      <p:sp>
        <p:nvSpPr>
          <p:cNvPr id="49" name="Text 46"/>
          <p:cNvSpPr/>
          <p:nvPr/>
        </p:nvSpPr>
        <p:spPr>
          <a:xfrm>
            <a:off x="9948672" y="2340864"/>
            <a:ext cx="1307592" cy="3017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Never trade a label alone. A hammer in the middle of choppy price is weaker than a hammer at support after a decline.</a:t>
            </a:r>
            <a:endParaRPr lang="en-US" sz="1500" dirty="0"/>
          </a:p>
        </p:txBody>
      </p:sp>
      <p:sp>
        <p:nvSpPr>
          <p:cNvPr id="50" name="Shape 47"/>
          <p:cNvSpPr/>
          <p:nvPr/>
        </p:nvSpPr>
        <p:spPr>
          <a:xfrm>
            <a:off x="9843516" y="170535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8"/>
          <p:cNvSpPr/>
          <p:nvPr/>
        </p:nvSpPr>
        <p:spPr>
          <a:xfrm>
            <a:off x="9893808" y="178308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hape 49"/>
          <p:cNvSpPr/>
          <p:nvPr/>
        </p:nvSpPr>
        <p:spPr>
          <a:xfrm>
            <a:off x="11260836" y="170535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0"/>
          <p:cNvSpPr/>
          <p:nvPr/>
        </p:nvSpPr>
        <p:spPr>
          <a:xfrm>
            <a:off x="11311128" y="178308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ly_lit_classroom_bulletin_board_style_ed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6032" y="310896"/>
            <a:ext cx="11686032" cy="6236208"/>
          </a:xfrm>
          <a:prstGeom prst="rect">
            <a:avLst/>
          </a:prstGeom>
          <a:solidFill>
            <a:srgbClr val="222222">
              <a:alpha val="85000"/>
            </a:srgbClr>
          </a:solidFill>
          <a:ln w="12700">
            <a:solidFill>
              <a:srgbClr val="AF80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94360" y="347472"/>
            <a:ext cx="7680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 Common Multi-Candle Patterns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603504" y="768096"/>
            <a:ext cx="7315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3EACF"/>
                </a:solidFill>
              </a:rPr>
              <a:t>Look for confirmation on the next candle and around key levels.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603504" y="941832"/>
            <a:ext cx="4151376" cy="0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58368" y="1325880"/>
            <a:ext cx="1993392" cy="4617720"/>
          </a:xfrm>
          <a:prstGeom prst="roundRect">
            <a:avLst>
              <a:gd name="adj" fmla="val 3211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58368" y="1325880"/>
            <a:ext cx="1993392" cy="493776"/>
          </a:xfrm>
          <a:prstGeom prst="rect">
            <a:avLst/>
          </a:prstGeom>
          <a:solidFill>
            <a:srgbClr val="2FBF71"/>
          </a:solidFill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31520" y="1453896"/>
            <a:ext cx="184708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BULLISH ENGULFING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04672" y="1929384"/>
            <a:ext cx="1700784" cy="3886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A green body fully overtakes the prior red body. Often shows buyers taking control.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99516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749808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251002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256032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3584448" y="1325880"/>
            <a:ext cx="1993392" cy="4617720"/>
          </a:xfrm>
          <a:prstGeom prst="roundRect">
            <a:avLst>
              <a:gd name="adj" fmla="val 3211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3584448" y="1325880"/>
            <a:ext cx="1993392" cy="493776"/>
          </a:xfrm>
          <a:prstGeom prst="rect">
            <a:avLst/>
          </a:prstGeom>
          <a:solidFill>
            <a:srgbClr val="F45B69"/>
          </a:solidFill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657600" y="1453896"/>
            <a:ext cx="184708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BEARISH ENGULFING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3730752" y="1929384"/>
            <a:ext cx="1700784" cy="3886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A red body fully overtakes the prior green body. Often shows sellers taking control.</a:t>
            </a:r>
            <a:endParaRPr lang="en-US" sz="1500" dirty="0"/>
          </a:p>
        </p:txBody>
      </p:sp>
      <p:sp>
        <p:nvSpPr>
          <p:cNvPr id="19" name="Shape 16"/>
          <p:cNvSpPr/>
          <p:nvPr/>
        </p:nvSpPr>
        <p:spPr>
          <a:xfrm>
            <a:off x="3625596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3675888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543610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548640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6510528" y="1325880"/>
            <a:ext cx="1993392" cy="4617720"/>
          </a:xfrm>
          <a:prstGeom prst="roundRect">
            <a:avLst>
              <a:gd name="adj" fmla="val 3211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6510528" y="1325880"/>
            <a:ext cx="1993392" cy="493776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6583680" y="1453896"/>
            <a:ext cx="184708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MORNING STAR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6656832" y="1929384"/>
            <a:ext cx="1700784" cy="3886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Down candle, pause/small candle, then strong up candle. A classic bullish reversal idea.</a:t>
            </a:r>
            <a:endParaRPr lang="en-US" sz="1500" dirty="0"/>
          </a:p>
        </p:txBody>
      </p:sp>
      <p:sp>
        <p:nvSpPr>
          <p:cNvPr id="27" name="Shape 24"/>
          <p:cNvSpPr/>
          <p:nvPr/>
        </p:nvSpPr>
        <p:spPr>
          <a:xfrm>
            <a:off x="6551676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5"/>
          <p:cNvSpPr/>
          <p:nvPr/>
        </p:nvSpPr>
        <p:spPr>
          <a:xfrm>
            <a:off x="6601968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836218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7"/>
          <p:cNvSpPr/>
          <p:nvPr/>
        </p:nvSpPr>
        <p:spPr>
          <a:xfrm>
            <a:off x="841248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9436608" y="1325880"/>
            <a:ext cx="1993392" cy="4617720"/>
          </a:xfrm>
          <a:prstGeom prst="roundRect">
            <a:avLst>
              <a:gd name="adj" fmla="val 3211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9436608" y="1325880"/>
            <a:ext cx="1993392" cy="493776"/>
          </a:xfrm>
          <a:prstGeom prst="rect">
            <a:avLst/>
          </a:prstGeom>
          <a:solidFill>
            <a:srgbClr val="B08CFF"/>
          </a:solidFill>
          <a:ln w="12700">
            <a:solidFill>
              <a:srgbClr val="B08C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9509760" y="1453896"/>
            <a:ext cx="184708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EVENING STAR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9582912" y="1929384"/>
            <a:ext cx="1700784" cy="3886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Up candle, pause/small candle, then strong down candle. A classic bearish reversal idea.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9477756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3"/>
          <p:cNvSpPr/>
          <p:nvPr/>
        </p:nvSpPr>
        <p:spPr>
          <a:xfrm>
            <a:off x="9528048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4"/>
          <p:cNvSpPr/>
          <p:nvPr/>
        </p:nvSpPr>
        <p:spPr>
          <a:xfrm>
            <a:off x="1128826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5"/>
          <p:cNvSpPr/>
          <p:nvPr/>
        </p:nvSpPr>
        <p:spPr>
          <a:xfrm>
            <a:off x="1133856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6"/>
          <p:cNvSpPr/>
          <p:nvPr/>
        </p:nvSpPr>
        <p:spPr>
          <a:xfrm>
            <a:off x="1371600" y="2651760"/>
            <a:ext cx="0" cy="1188720"/>
          </a:xfrm>
          <a:prstGeom prst="line">
            <a:avLst/>
          </a:prstGeom>
          <a:noFill/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7"/>
          <p:cNvSpPr/>
          <p:nvPr/>
        </p:nvSpPr>
        <p:spPr>
          <a:xfrm>
            <a:off x="1225296" y="2971800"/>
            <a:ext cx="292608" cy="685800"/>
          </a:xfrm>
          <a:prstGeom prst="rect">
            <a:avLst/>
          </a:prstGeom>
          <a:solidFill>
            <a:srgbClr val="F45B69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8"/>
          <p:cNvSpPr/>
          <p:nvPr/>
        </p:nvSpPr>
        <p:spPr>
          <a:xfrm>
            <a:off x="1810512" y="2423160"/>
            <a:ext cx="0" cy="155448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39"/>
          <p:cNvSpPr/>
          <p:nvPr/>
        </p:nvSpPr>
        <p:spPr>
          <a:xfrm>
            <a:off x="1618488" y="2697480"/>
            <a:ext cx="384048" cy="1280160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0"/>
          <p:cNvSpPr/>
          <p:nvPr/>
        </p:nvSpPr>
        <p:spPr>
          <a:xfrm>
            <a:off x="4297680" y="2468880"/>
            <a:ext cx="0" cy="123444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1"/>
          <p:cNvSpPr/>
          <p:nvPr/>
        </p:nvSpPr>
        <p:spPr>
          <a:xfrm>
            <a:off x="4151376" y="2743200"/>
            <a:ext cx="292608" cy="685800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2"/>
          <p:cNvSpPr/>
          <p:nvPr/>
        </p:nvSpPr>
        <p:spPr>
          <a:xfrm>
            <a:off x="4736592" y="2331720"/>
            <a:ext cx="0" cy="1554480"/>
          </a:xfrm>
          <a:prstGeom prst="line">
            <a:avLst/>
          </a:prstGeom>
          <a:noFill/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3"/>
          <p:cNvSpPr/>
          <p:nvPr/>
        </p:nvSpPr>
        <p:spPr>
          <a:xfrm>
            <a:off x="4544568" y="2633472"/>
            <a:ext cx="384048" cy="1389888"/>
          </a:xfrm>
          <a:prstGeom prst="rect">
            <a:avLst/>
          </a:prstGeom>
          <a:solidFill>
            <a:srgbClr val="F45B69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4"/>
          <p:cNvSpPr/>
          <p:nvPr/>
        </p:nvSpPr>
        <p:spPr>
          <a:xfrm>
            <a:off x="7242048" y="2560320"/>
            <a:ext cx="0" cy="1280160"/>
          </a:xfrm>
          <a:prstGeom prst="line">
            <a:avLst/>
          </a:prstGeom>
          <a:noFill/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5"/>
          <p:cNvSpPr/>
          <p:nvPr/>
        </p:nvSpPr>
        <p:spPr>
          <a:xfrm>
            <a:off x="7095744" y="2834640"/>
            <a:ext cx="292608" cy="914400"/>
          </a:xfrm>
          <a:prstGeom prst="rect">
            <a:avLst/>
          </a:prstGeom>
          <a:solidFill>
            <a:srgbClr val="F45B69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hape 46"/>
          <p:cNvSpPr/>
          <p:nvPr/>
        </p:nvSpPr>
        <p:spPr>
          <a:xfrm>
            <a:off x="7662672" y="2880360"/>
            <a:ext cx="0" cy="685800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7"/>
          <p:cNvSpPr/>
          <p:nvPr/>
        </p:nvSpPr>
        <p:spPr>
          <a:xfrm>
            <a:off x="7552944" y="3154680"/>
            <a:ext cx="219456" cy="155448"/>
          </a:xfrm>
          <a:prstGeom prst="rect">
            <a:avLst/>
          </a:prstGeom>
          <a:solidFill>
            <a:srgbClr val="F4C542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8"/>
          <p:cNvSpPr/>
          <p:nvPr/>
        </p:nvSpPr>
        <p:spPr>
          <a:xfrm>
            <a:off x="8083296" y="2377440"/>
            <a:ext cx="0" cy="141732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hape 49"/>
          <p:cNvSpPr/>
          <p:nvPr/>
        </p:nvSpPr>
        <p:spPr>
          <a:xfrm>
            <a:off x="7909560" y="2697480"/>
            <a:ext cx="347472" cy="1188720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0"/>
          <p:cNvSpPr/>
          <p:nvPr/>
        </p:nvSpPr>
        <p:spPr>
          <a:xfrm>
            <a:off x="10168128" y="2377440"/>
            <a:ext cx="0" cy="1371600"/>
          </a:xfrm>
          <a:prstGeom prst="line">
            <a:avLst/>
          </a:prstGeom>
          <a:noFill/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51"/>
          <p:cNvSpPr/>
          <p:nvPr/>
        </p:nvSpPr>
        <p:spPr>
          <a:xfrm>
            <a:off x="10021824" y="2697480"/>
            <a:ext cx="292608" cy="822960"/>
          </a:xfrm>
          <a:prstGeom prst="rect">
            <a:avLst/>
          </a:prstGeom>
          <a:solidFill>
            <a:srgbClr val="2FBF71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Shape 52"/>
          <p:cNvSpPr/>
          <p:nvPr/>
        </p:nvSpPr>
        <p:spPr>
          <a:xfrm>
            <a:off x="10588752" y="2816352"/>
            <a:ext cx="0" cy="704088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53"/>
          <p:cNvSpPr/>
          <p:nvPr/>
        </p:nvSpPr>
        <p:spPr>
          <a:xfrm>
            <a:off x="10479024" y="3127248"/>
            <a:ext cx="219456" cy="146304"/>
          </a:xfrm>
          <a:prstGeom prst="rect">
            <a:avLst/>
          </a:prstGeom>
          <a:solidFill>
            <a:srgbClr val="F4C542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54"/>
          <p:cNvSpPr/>
          <p:nvPr/>
        </p:nvSpPr>
        <p:spPr>
          <a:xfrm>
            <a:off x="11009376" y="2514600"/>
            <a:ext cx="0" cy="1325880"/>
          </a:xfrm>
          <a:prstGeom prst="line">
            <a:avLst/>
          </a:prstGeom>
          <a:noFill/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Shape 55"/>
          <p:cNvSpPr/>
          <p:nvPr/>
        </p:nvSpPr>
        <p:spPr>
          <a:xfrm>
            <a:off x="10835640" y="2816352"/>
            <a:ext cx="347472" cy="1115568"/>
          </a:xfrm>
          <a:prstGeom prst="rect">
            <a:avLst/>
          </a:prstGeom>
          <a:solidFill>
            <a:srgbClr val="F45B69"/>
          </a:solidFill>
          <a:ln w="12700">
            <a:solidFill>
              <a:srgbClr val="2222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ly_lit_classroom_bulletin_board_style_ed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6032" y="310896"/>
            <a:ext cx="11686032" cy="6236208"/>
          </a:xfrm>
          <a:prstGeom prst="rect">
            <a:avLst/>
          </a:prstGeom>
          <a:solidFill>
            <a:srgbClr val="222222">
              <a:alpha val="85000"/>
            </a:srgbClr>
          </a:solidFill>
          <a:ln w="12700">
            <a:solidFill>
              <a:srgbClr val="AF80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94360" y="347472"/>
            <a:ext cx="7680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5. Quick Reading Checklist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603504" y="768096"/>
            <a:ext cx="7315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3EACF"/>
                </a:solidFill>
              </a:rPr>
              <a:t>Use this sequence every time you open a chart.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603504" y="941832"/>
            <a:ext cx="4151376" cy="0"/>
          </a:xfrm>
          <a:prstGeom prst="line">
            <a:avLst/>
          </a:prstGeom>
          <a:noFill/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31520" y="1325880"/>
            <a:ext cx="2651760" cy="4572000"/>
          </a:xfrm>
          <a:prstGeom prst="roundRect">
            <a:avLst>
              <a:gd name="adj" fmla="val 2414"/>
            </a:avLst>
          </a:prstGeom>
          <a:solidFill>
            <a:srgbClr val="FFFDF8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31520" y="1325880"/>
            <a:ext cx="2651760" cy="493776"/>
          </a:xfrm>
          <a:prstGeom prst="rect">
            <a:avLst/>
          </a:prstGeom>
          <a:solidFill>
            <a:srgbClr val="4AA3FF"/>
          </a:solidFill>
          <a:ln w="12700">
            <a:solidFill>
              <a:srgbClr val="4AA3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804672" y="1453896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CHECKLIST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77824" y="1929384"/>
            <a:ext cx="2359152" cy="3840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1. Mark the trend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2. Find important levels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3. Read the latest candle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4. Compare it to the last few candles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5. Look for confirmation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6. Define entry, stop, and target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72668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82296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324154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329184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3657600" y="1325880"/>
            <a:ext cx="2651760" cy="4572000"/>
          </a:xfrm>
          <a:prstGeom prst="roundRect">
            <a:avLst>
              <a:gd name="adj" fmla="val 2414"/>
            </a:avLst>
          </a:prstGeom>
          <a:solidFill>
            <a:srgbClr val="FFF7F7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3657600" y="1325880"/>
            <a:ext cx="2651760" cy="493776"/>
          </a:xfrm>
          <a:prstGeom prst="rect">
            <a:avLst/>
          </a:prstGeom>
          <a:solidFill>
            <a:srgbClr val="F45B69"/>
          </a:solidFill>
          <a:ln w="12700">
            <a:solidFill>
              <a:srgbClr val="F45B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730752" y="1453896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COMMON MISTAKES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3803904" y="1929384"/>
            <a:ext cx="2359152" cy="3840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Trading every pattern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Ignoring trend direction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Forgetting support/resistance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Entering before confirmation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• Risking too much on one idea</a:t>
            </a:r>
            <a:endParaRPr lang="en-US" sz="1500" dirty="0"/>
          </a:p>
        </p:txBody>
      </p:sp>
      <p:sp>
        <p:nvSpPr>
          <p:cNvPr id="19" name="Shape 16"/>
          <p:cNvSpPr/>
          <p:nvPr/>
        </p:nvSpPr>
        <p:spPr>
          <a:xfrm>
            <a:off x="3698748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374904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16762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621792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6583680" y="1325880"/>
            <a:ext cx="2514600" cy="4572000"/>
          </a:xfrm>
          <a:prstGeom prst="roundRect">
            <a:avLst>
              <a:gd name="adj" fmla="val 2545"/>
            </a:avLst>
          </a:prstGeom>
          <a:solidFill>
            <a:srgbClr val="F4FFF7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6583680" y="1325880"/>
            <a:ext cx="2514600" cy="493776"/>
          </a:xfrm>
          <a:prstGeom prst="rect">
            <a:avLst/>
          </a:prstGeom>
          <a:solidFill>
            <a:srgbClr val="2FBF71"/>
          </a:solidFill>
          <a:ln w="12700">
            <a:solidFill>
              <a:srgbClr val="2FBF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6656832" y="1453896"/>
            <a:ext cx="23682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1E1E"/>
                </a:solidFill>
                <a:latin typeface="Aptos Narrow" pitchFamily="34" charset="0"/>
                <a:ea typeface="Aptos Narrow" pitchFamily="34" charset="-122"/>
                <a:cs typeface="Aptos Narrow" pitchFamily="34" charset="-120"/>
              </a:rPr>
              <a:t>BEST HABIT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6729984" y="1929384"/>
            <a:ext cx="2221992" cy="3840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22222"/>
                </a:solidFill>
              </a:rPr>
              <a:t>Take screenshots and annotate candles after the market closes. Pattern recognition improves fastest when you review real examples.</a:t>
            </a:r>
            <a:endParaRPr lang="en-US" sz="1500" dirty="0"/>
          </a:p>
        </p:txBody>
      </p:sp>
      <p:sp>
        <p:nvSpPr>
          <p:cNvPr id="27" name="Shape 24"/>
          <p:cNvSpPr/>
          <p:nvPr/>
        </p:nvSpPr>
        <p:spPr>
          <a:xfrm>
            <a:off x="6624828" y="1293876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5"/>
          <p:cNvSpPr/>
          <p:nvPr/>
        </p:nvSpPr>
        <p:spPr>
          <a:xfrm>
            <a:off x="667512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8956548" y="1293876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7"/>
          <p:cNvSpPr/>
          <p:nvPr/>
        </p:nvSpPr>
        <p:spPr>
          <a:xfrm>
            <a:off x="9006840" y="1371600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9464040" y="1645920"/>
            <a:ext cx="1920240" cy="3611880"/>
          </a:xfrm>
          <a:prstGeom prst="roundRect">
            <a:avLst>
              <a:gd name="adj" fmla="val 3333"/>
            </a:avLst>
          </a:prstGeom>
          <a:solidFill>
            <a:srgbClr val="FFF8EE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9532620" y="1668780"/>
            <a:ext cx="100584" cy="100584"/>
          </a:xfrm>
          <a:prstGeom prst="ellipse">
            <a:avLst/>
          </a:prstGeom>
          <a:solidFill>
            <a:srgbClr val="D84C4C"/>
          </a:solidFill>
          <a:ln w="12700">
            <a:solidFill>
              <a:srgbClr val="D84C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0"/>
          <p:cNvSpPr/>
          <p:nvPr/>
        </p:nvSpPr>
        <p:spPr>
          <a:xfrm>
            <a:off x="9582912" y="1746504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1"/>
          <p:cNvSpPr/>
          <p:nvPr/>
        </p:nvSpPr>
        <p:spPr>
          <a:xfrm>
            <a:off x="11215116" y="1668780"/>
            <a:ext cx="100584" cy="100584"/>
          </a:xfrm>
          <a:prstGeom prst="ellipse">
            <a:avLst/>
          </a:prstGeom>
          <a:solidFill>
            <a:srgbClr val="4C74D8"/>
          </a:solidFill>
          <a:ln w="12700">
            <a:solidFill>
              <a:srgbClr val="4C74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2"/>
          <p:cNvSpPr/>
          <p:nvPr/>
        </p:nvSpPr>
        <p:spPr>
          <a:xfrm>
            <a:off x="11265408" y="1746504"/>
            <a:ext cx="0" cy="82296"/>
          </a:xfrm>
          <a:prstGeom prst="line">
            <a:avLst/>
          </a:prstGeom>
          <a:noFill/>
          <a:ln w="1270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3"/>
          <p:cNvSpPr/>
          <p:nvPr/>
        </p:nvSpPr>
        <p:spPr>
          <a:xfrm>
            <a:off x="9738360" y="1965960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22222"/>
                </a:solidFill>
              </a:rPr>
              <a:t>Golden rule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9720072" y="2331720"/>
            <a:ext cx="1463040" cy="1874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22222"/>
                </a:solidFill>
              </a:rPr>
              <a:t>Candles do not predict the future by themselves.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222222"/>
                </a:solidFill>
              </a:rPr>
              <a:t>They show how buyers and sellers behaved in a specific moment.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222222"/>
                </a:solidFill>
              </a:rPr>
              <a:t>Read the chart, then manage the risk.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9281160" y="5870448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4C542"/>
                </a:solidFill>
              </a:rPr>
              <a:t>Practice + patience = proficiency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Widescreen</PresentationFormat>
  <Paragraphs>112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 Display</vt:lpstr>
      <vt:lpstr>Aptos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Candlestick Chart Reading Bulletin Board</dc:title>
  <dc:subject>Candlestick Chart Reading</dc:subject>
  <dc:creator>OpenAI</dc:creator>
  <cp:lastModifiedBy>Cookie Pearson</cp:lastModifiedBy>
  <cp:revision>1</cp:revision>
  <dcterms:created xsi:type="dcterms:W3CDTF">2026-04-11T23:39:07Z</dcterms:created>
  <dcterms:modified xsi:type="dcterms:W3CDTF">2026-04-19T17:51:56Z</dcterms:modified>
</cp:coreProperties>
</file>